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7C13E2-BF3C-4625-8CAA-EFB8FAAEEFBD}" type="datetimeFigureOut">
              <a:rPr lang="es-MX" smtClean="0"/>
              <a:pPr/>
              <a:t>16/10/2016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6C7399-E82F-4860-94D9-4D952AF39F1F}"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2</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3168352" cy="369332"/>
          </a:xfrm>
          <a:prstGeom prst="rect">
            <a:avLst/>
          </a:prstGeom>
          <a:noFill/>
        </p:spPr>
        <p:txBody>
          <a:bodyPr wrap="square" rtlCol="0">
            <a:spAutoFit/>
          </a:bodyPr>
          <a:lstStyle/>
          <a:p>
            <a:r>
              <a:rPr lang="es-MX" b="1" dirty="0">
                <a:solidFill>
                  <a:prstClr val="black"/>
                </a:solidFill>
              </a:rPr>
              <a:t>Indicador</a:t>
            </a:r>
          </a:p>
        </p:txBody>
      </p:sp>
      <p:sp>
        <p:nvSpPr>
          <p:cNvPr id="6" name="6 Rectángulo"/>
          <p:cNvSpPr/>
          <p:nvPr/>
        </p:nvSpPr>
        <p:spPr>
          <a:xfrm>
            <a:off x="1907704" y="1268760"/>
            <a:ext cx="5904656" cy="923330"/>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s-MX" b="1" dirty="0" smtClean="0">
                <a:solidFill>
                  <a:prstClr val="white"/>
                </a:solidFill>
                <a:cs typeface="Arial" charset="0"/>
              </a:rPr>
              <a:t>Porcentaje de cobertura de las iniciativas apoyadas para implementar una mejora regulatoria integral y mejorar el ambiente de negocios en las entidades federativas</a:t>
            </a:r>
          </a:p>
        </p:txBody>
      </p:sp>
      <p:sp>
        <p:nvSpPr>
          <p:cNvPr id="9" name="TextBox 8"/>
          <p:cNvSpPr txBox="1"/>
          <p:nvPr/>
        </p:nvSpPr>
        <p:spPr>
          <a:xfrm>
            <a:off x="1835696" y="3212976"/>
            <a:ext cx="6768752" cy="1200329"/>
          </a:xfrm>
          <a:prstGeom prst="rect">
            <a:avLst/>
          </a:prstGeom>
          <a:noFill/>
        </p:spPr>
        <p:txBody>
          <a:bodyPr wrap="square" rtlCol="0">
            <a:spAutoFit/>
          </a:bodyPr>
          <a:lstStyle/>
          <a:p>
            <a:r>
              <a:rPr lang="es-MX" dirty="0">
                <a:solidFill>
                  <a:prstClr val="black"/>
                </a:solidFill>
              </a:rPr>
              <a:t>Mide </a:t>
            </a:r>
            <a:r>
              <a:rPr lang="es-MX" dirty="0" smtClean="0">
                <a:solidFill>
                  <a:prstClr val="black"/>
                </a:solidFill>
              </a:rPr>
              <a:t>número de iniciativas apoyadas para implementar una mejora regulatoria integral y mejorar el ambiente de negocios en las entidades federativas</a:t>
            </a:r>
          </a:p>
          <a:p>
            <a:endParaRPr lang="es-MX" dirty="0">
              <a:solidFill>
                <a:prstClr val="black"/>
              </a:solidFill>
            </a:endParaRPr>
          </a:p>
        </p:txBody>
      </p:sp>
      <p:sp>
        <p:nvSpPr>
          <p:cNvPr id="7" name="TextBox 6"/>
          <p:cNvSpPr txBox="1"/>
          <p:nvPr/>
        </p:nvSpPr>
        <p:spPr>
          <a:xfrm>
            <a:off x="179512" y="1628800"/>
            <a:ext cx="1584176" cy="646331"/>
          </a:xfrm>
          <a:prstGeom prst="rect">
            <a:avLst/>
          </a:prstGeom>
          <a:noFill/>
        </p:spPr>
        <p:txBody>
          <a:bodyPr wrap="square" rtlCol="0">
            <a:spAutoFit/>
          </a:bodyPr>
          <a:lstStyle/>
          <a:p>
            <a:r>
              <a:rPr lang="es-MX" b="1" dirty="0">
                <a:solidFill>
                  <a:prstClr val="black"/>
                </a:solidFill>
              </a:rPr>
              <a:t>Nivel: Componente</a:t>
            </a:r>
          </a:p>
        </p:txBody>
      </p:sp>
      <p:sp>
        <p:nvSpPr>
          <p:cNvPr id="10" name="Down Arrow 9"/>
          <p:cNvSpPr/>
          <p:nvPr/>
        </p:nvSpPr>
        <p:spPr>
          <a:xfrm>
            <a:off x="4283968" y="2780928"/>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pic>
        <p:nvPicPr>
          <p:cNvPr id="11" name="Picture 10" descr="niño preguntando.jpg"/>
          <p:cNvPicPr>
            <a:picLocks noChangeAspect="1"/>
          </p:cNvPicPr>
          <p:nvPr/>
        </p:nvPicPr>
        <p:blipFill>
          <a:blip r:embed="rId4" cstate="print"/>
          <a:stretch>
            <a:fillRect/>
          </a:stretch>
        </p:blipFill>
        <p:spPr>
          <a:xfrm>
            <a:off x="251520" y="3077517"/>
            <a:ext cx="1359595" cy="1359595"/>
          </a:xfrm>
          <a:prstGeom prst="rect">
            <a:avLst/>
          </a:prstGeom>
        </p:spPr>
      </p:pic>
      <p:graphicFrame>
        <p:nvGraphicFramePr>
          <p:cNvPr id="16" name="Table 15"/>
          <p:cNvGraphicFramePr>
            <a:graphicFrameLocks noGrp="1"/>
          </p:cNvGraphicFramePr>
          <p:nvPr/>
        </p:nvGraphicFramePr>
        <p:xfrm>
          <a:off x="1907705" y="4908128"/>
          <a:ext cx="6192687" cy="1686560"/>
        </p:xfrm>
        <a:graphic>
          <a:graphicData uri="http://schemas.openxmlformats.org/drawingml/2006/table">
            <a:tbl>
              <a:tblPr firstRow="1" bandRow="1">
                <a:tableStyleId>{5C22544A-7EE6-4342-B048-85BDC9FD1C3A}</a:tableStyleId>
              </a:tblPr>
              <a:tblGrid>
                <a:gridCol w="2880319"/>
                <a:gridCol w="3312368"/>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370840">
                <a:tc>
                  <a:txBody>
                    <a:bodyPr/>
                    <a:lstStyle/>
                    <a:p>
                      <a:r>
                        <a:rPr lang="es-MX" sz="1400" dirty="0" smtClean="0"/>
                        <a:t>Número de iniciativas de mejora regulatoria integral apoyadas en las entidades federativas a través de la convocatoria 1.5 en el período 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total de solicitudes recibidas en la convocatoria 1.5 en el período t</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400" dirty="0" smtClean="0"/>
                    </a:p>
                  </a:txBody>
                  <a:tcPr/>
                </a:tc>
              </a:tr>
              <a:tr h="370840">
                <a:tc gridSpan="2">
                  <a:txBody>
                    <a:bodyPr/>
                    <a:lstStyle/>
                    <a:p>
                      <a:r>
                        <a:rPr lang="es-MX" sz="1400" kern="1200" dirty="0" smtClean="0">
                          <a:solidFill>
                            <a:schemeClr val="dk1"/>
                          </a:solidFill>
                          <a:latin typeface="+mn-lt"/>
                          <a:ea typeface="+mn-ea"/>
                          <a:cs typeface="+mn-cs"/>
                        </a:rPr>
                        <a:t>Frecuencia: Semestral</a:t>
                      </a:r>
                    </a:p>
                  </a:txBody>
                  <a:tcPr/>
                </a:tc>
                <a:tc hMerge="1">
                  <a:txBody>
                    <a:bodyPr/>
                    <a:lstStyle/>
                    <a:p>
                      <a:endParaRPr lang="es-MX" dirty="0"/>
                    </a:p>
                  </a:txBody>
                  <a:tcPr/>
                </a:tc>
              </a:tr>
            </a:tbl>
          </a:graphicData>
        </a:graphic>
      </p:graphicFrame>
      <p:sp>
        <p:nvSpPr>
          <p:cNvPr id="17" name="TextBox 16"/>
          <p:cNvSpPr txBox="1"/>
          <p:nvPr/>
        </p:nvSpPr>
        <p:spPr>
          <a:xfrm>
            <a:off x="1835697" y="4548088"/>
            <a:ext cx="3024336" cy="369332"/>
          </a:xfrm>
          <a:prstGeom prst="rect">
            <a:avLst/>
          </a:prstGeom>
          <a:noFill/>
        </p:spPr>
        <p:txBody>
          <a:bodyPr wrap="square" rtlCol="0">
            <a:spAutoFit/>
          </a:bodyPr>
          <a:lstStyle/>
          <a:p>
            <a:r>
              <a:rPr lang="es-MX" dirty="0">
                <a:solidFill>
                  <a:prstClr val="black"/>
                </a:solidFill>
              </a:rPr>
              <a:t>Variables para su medición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5" name="TextBox 4"/>
          <p:cNvSpPr txBox="1"/>
          <p:nvPr/>
        </p:nvSpPr>
        <p:spPr>
          <a:xfrm>
            <a:off x="323528" y="3501008"/>
            <a:ext cx="8424936" cy="1754326"/>
          </a:xfrm>
          <a:prstGeom prst="rect">
            <a:avLst/>
          </a:prstGeom>
          <a:noFill/>
        </p:spPr>
        <p:txBody>
          <a:bodyPr wrap="square" rtlCol="0">
            <a:spAutoFit/>
          </a:bodyPr>
          <a:lstStyle/>
          <a:p>
            <a:r>
              <a:rPr lang="es-MX" b="1" dirty="0">
                <a:solidFill>
                  <a:prstClr val="black"/>
                </a:solidFill>
              </a:rPr>
              <a:t>Medios de verificación</a:t>
            </a:r>
          </a:p>
          <a:p>
            <a:endParaRPr lang="es-MX" b="1" dirty="0">
              <a:solidFill>
                <a:prstClr val="black"/>
              </a:solidFill>
            </a:endParaRPr>
          </a:p>
          <a:p>
            <a:pPr marL="342900" indent="-342900">
              <a:buAutoNum type="arabicParenR"/>
            </a:pPr>
            <a:r>
              <a:rPr lang="es-MX" dirty="0" smtClean="0">
                <a:solidFill>
                  <a:prstClr val="black"/>
                </a:solidFill>
              </a:rPr>
              <a:t>proyectos apoyados a través de la convocatoria 1.5 </a:t>
            </a:r>
            <a:r>
              <a:rPr lang="es-MX" dirty="0" smtClean="0"/>
              <a:t>Obtención de apoyos para proyectos de Mejora Regulatoria</a:t>
            </a:r>
          </a:p>
          <a:p>
            <a:pPr marL="342900" indent="-342900">
              <a:buAutoNum type="arabicParenR"/>
            </a:pPr>
            <a:r>
              <a:rPr lang="es-MX" dirty="0" smtClean="0">
                <a:solidFill>
                  <a:prstClr val="black"/>
                </a:solidFill>
              </a:rPr>
              <a:t>Proyectos apoyados a través de los convenios de coordinación con las </a:t>
            </a:r>
            <a:r>
              <a:rPr lang="es-MX" smtClean="0">
                <a:solidFill>
                  <a:prstClr val="black"/>
                </a:solidFill>
              </a:rPr>
              <a:t>entidades federativas </a:t>
            </a:r>
            <a:endParaRPr lang="es-MX" sz="1600" dirty="0">
              <a:solidFill>
                <a:prstClr val="black"/>
              </a:solidFill>
            </a:endParaRPr>
          </a:p>
        </p:txBody>
      </p:sp>
      <p:sp>
        <p:nvSpPr>
          <p:cNvPr id="6" name="16 Rectángulo"/>
          <p:cNvSpPr/>
          <p:nvPr/>
        </p:nvSpPr>
        <p:spPr>
          <a:xfrm>
            <a:off x="1691680" y="1268760"/>
            <a:ext cx="6552728"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a:t>
            </a:r>
            <a:r>
              <a:rPr lang="es-MX" b="1" dirty="0" smtClean="0">
                <a:solidFill>
                  <a:prstClr val="white"/>
                </a:solidFill>
              </a:rPr>
              <a:t>2016 </a:t>
            </a:r>
            <a:r>
              <a:rPr lang="es-MX" b="1" dirty="0">
                <a:solidFill>
                  <a:prstClr val="white"/>
                </a:solidFill>
              </a:rPr>
              <a:t>y avance alcanzado</a:t>
            </a:r>
            <a:endParaRPr lang="es-ES" b="1" dirty="0">
              <a:solidFill>
                <a:prstClr val="white"/>
              </a:solidFill>
            </a:endParaRPr>
          </a:p>
        </p:txBody>
      </p:sp>
      <p:graphicFrame>
        <p:nvGraphicFramePr>
          <p:cNvPr id="7" name="Table 6"/>
          <p:cNvGraphicFramePr>
            <a:graphicFrameLocks noGrp="1"/>
          </p:cNvGraphicFramePr>
          <p:nvPr/>
        </p:nvGraphicFramePr>
        <p:xfrm>
          <a:off x="1691680" y="1628800"/>
          <a:ext cx="6552728" cy="1310640"/>
        </p:xfrm>
        <a:graphic>
          <a:graphicData uri="http://schemas.openxmlformats.org/drawingml/2006/table">
            <a:tbl>
              <a:tblPr firstRow="1" bandRow="1">
                <a:tableStyleId>{8799B23B-EC83-4686-B30A-512413B5E67A}</a:tableStyleId>
              </a:tblPr>
              <a:tblGrid>
                <a:gridCol w="1584176"/>
                <a:gridCol w="4968552"/>
              </a:tblGrid>
              <a:tr h="360040">
                <a:tc>
                  <a:txBody>
                    <a:bodyPr/>
                    <a:lstStyle/>
                    <a:p>
                      <a:pPr algn="ctr"/>
                      <a:r>
                        <a:rPr lang="es-MX" dirty="0" smtClean="0"/>
                        <a:t>Meta anual</a:t>
                      </a:r>
                      <a:endParaRPr lang="es-MX" dirty="0"/>
                    </a:p>
                  </a:txBody>
                  <a:tcPr/>
                </a:tc>
                <a:tc>
                  <a:txBody>
                    <a:bodyPr/>
                    <a:lstStyle/>
                    <a:p>
                      <a:pPr algn="ctr"/>
                      <a:r>
                        <a:rPr lang="es-MX" dirty="0" smtClean="0"/>
                        <a:t>Avance</a:t>
                      </a:r>
                      <a:r>
                        <a:rPr lang="es-MX" baseline="0" dirty="0" smtClean="0"/>
                        <a:t> junio 2016</a:t>
                      </a:r>
                      <a:endParaRPr lang="es-MX" dirty="0"/>
                    </a:p>
                  </a:txBody>
                  <a:tcPr/>
                </a:tc>
              </a:tr>
              <a:tr h="370840">
                <a:tc>
                  <a:txBody>
                    <a:bodyPr/>
                    <a:lstStyle/>
                    <a:p>
                      <a:pPr algn="ctr"/>
                      <a:r>
                        <a:rPr lang="es-MX" sz="1400" smtClean="0"/>
                        <a:t>27%</a:t>
                      </a:r>
                      <a:endParaRPr lang="es-MX" sz="1400" dirty="0"/>
                    </a:p>
                  </a:txBody>
                  <a:tcPr/>
                </a:tc>
                <a:tc>
                  <a:txBody>
                    <a:bodyPr/>
                    <a:lstStyle/>
                    <a:p>
                      <a:pPr algn="ctr"/>
                      <a:r>
                        <a:rPr lang="es-MX" sz="1400" dirty="0" smtClean="0"/>
                        <a:t>La convocatoria 1.5 Obtención de apoyos para proyectos de Mejora Regulatoria recibió un total de 146 solicitudes, las cuales se encuentran en etapa de evaluación, por lo que sus resultados se darán a conocer en el IV Informe Trimestral del FNE 2016</a:t>
                      </a:r>
                      <a:endParaRPr lang="es-MX" sz="1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183</Words>
  <Application>Microsoft Office PowerPoint</Application>
  <PresentationFormat>On-screen Show (4:3)</PresentationFormat>
  <Paragraphs>21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6</cp:revision>
  <dcterms:created xsi:type="dcterms:W3CDTF">2015-09-21T17:05:26Z</dcterms:created>
  <dcterms:modified xsi:type="dcterms:W3CDTF">2016-10-17T02:35:22Z</dcterms:modified>
</cp:coreProperties>
</file>